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66" r:id="rId4"/>
    <p:sldId id="271" r:id="rId5"/>
    <p:sldId id="273" r:id="rId6"/>
    <p:sldId id="272" r:id="rId7"/>
    <p:sldId id="267" r:id="rId8"/>
    <p:sldId id="268" r:id="rId9"/>
    <p:sldId id="269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7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0" Type="http://schemas.openxmlformats.org/officeDocument/2006/relationships/image" Target="../media/image56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7200" y="1501973"/>
            <a:ext cx="8229600" cy="124649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4050" b="1" dirty="0">
                <a:solidFill>
                  <a:srgbClr val="00B0F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LANCEMENT OFFICIEL DU </a:t>
            </a:r>
            <a:r>
              <a:rPr lang="en-US" sz="4050" b="1" dirty="0" smtClean="0">
                <a:solidFill>
                  <a:srgbClr val="00B0F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CESTECH CAMEROUN</a:t>
            </a:r>
            <a:endParaRPr lang="en-US" sz="4050" dirty="0">
              <a:solidFill>
                <a:srgbClr val="00B0F0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350873" y="2855723"/>
            <a:ext cx="8442251" cy="138499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Centre d'Expertise et de Spécialisation dans les Technologies du </a:t>
            </a:r>
            <a:r>
              <a:rPr lang="en-US" b="1" dirty="0" err="1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Numérique</a:t>
            </a:r>
            <a:r>
              <a:rPr lang="en-US" b="1" dirty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(en vogue en Europe et USA)</a:t>
            </a:r>
            <a:br>
              <a:rPr lang="en-US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  <a:cs typeface="Crimson Text" pitchFamily="34" charset="-120"/>
              </a:rPr>
            </a:br>
            <a:endParaRPr lang="en-US" b="1" dirty="0" smtClean="0">
              <a:solidFill>
                <a:srgbClr val="FFFFFF"/>
              </a:solidFill>
              <a:latin typeface="Crimson Text" pitchFamily="34" charset="0"/>
              <a:ea typeface="Crimson Text" pitchFamily="34" charset="-122"/>
              <a:cs typeface="Crimson Text" pitchFamily="34" charset="-12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www.cestechboomi-france.com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+33 603227876 / +33 759459216 / +237 699 27 15 15</a:t>
            </a:r>
          </a:p>
        </p:txBody>
      </p:sp>
      <p:sp>
        <p:nvSpPr>
          <p:cNvPr id="6" name="Text 2"/>
          <p:cNvSpPr/>
          <p:nvPr/>
        </p:nvSpPr>
        <p:spPr>
          <a:xfrm>
            <a:off x="2533867" y="-24783"/>
            <a:ext cx="4076264" cy="129266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SYNERGIES ENTREPRENEURIALES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Noto Sans" pitchFamily="34" charset="0"/>
                <a:ea typeface="Noto Sans" pitchFamily="34" charset="-122"/>
              </a:rPr>
              <a:t>SND30 / DIASPORA</a:t>
            </a:r>
            <a:endParaRPr lang="en-US" sz="2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1014" cy="991950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" y="3838575"/>
            <a:ext cx="1637415" cy="13049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83302" y="-25337"/>
            <a:ext cx="1860698" cy="1190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32" y="7815"/>
            <a:ext cx="1832334" cy="1124542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47" y="3838575"/>
            <a:ext cx="1552351" cy="12979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720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9126" y="59808"/>
            <a:ext cx="8458200" cy="471488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Vue d'Ensemble du Programme</a:t>
            </a:r>
            <a:endParaRPr lang="en-US" sz="2025" dirty="0"/>
          </a:p>
        </p:txBody>
      </p:sp>
      <p:sp>
        <p:nvSpPr>
          <p:cNvPr id="4" name="Shape 1"/>
          <p:cNvSpPr/>
          <p:nvPr/>
        </p:nvSpPr>
        <p:spPr>
          <a:xfrm>
            <a:off x="342900" y="507695"/>
            <a:ext cx="4000500" cy="1000125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42900" y="507695"/>
            <a:ext cx="28575" cy="1000125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6" name="Text 3"/>
          <p:cNvSpPr/>
          <p:nvPr/>
        </p:nvSpPr>
        <p:spPr>
          <a:xfrm>
            <a:off x="457200" y="621995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1. Préparatifs et Accueil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57200" y="879170"/>
            <a:ext cx="37719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Arrivée du personnel, de l'Administrateur Directeur et des autorités officielles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342900" y="1626105"/>
            <a:ext cx="4000500" cy="1000125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342900" y="1626105"/>
            <a:ext cx="28575" cy="1000125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10" name="Text 7"/>
          <p:cNvSpPr/>
          <p:nvPr/>
        </p:nvSpPr>
        <p:spPr>
          <a:xfrm>
            <a:off x="457200" y="1740405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2. Début de la Cérémonie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57200" y="1997580"/>
            <a:ext cx="37719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Photo de famille, discours des autorités et présentation de la vision du CESTECH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342900" y="2744517"/>
            <a:ext cx="4000500" cy="1257300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342900" y="2744517"/>
            <a:ext cx="28575" cy="1257300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14" name="Text 11"/>
          <p:cNvSpPr/>
          <p:nvPr/>
        </p:nvSpPr>
        <p:spPr>
          <a:xfrm>
            <a:off x="457200" y="2858817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3. Le Futur et les Projets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57200" y="3115992"/>
            <a:ext cx="377190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Assemblée Générale, lancement de l'Association pour l'IA et présentation des projets informatiques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342900" y="4120102"/>
            <a:ext cx="4000500" cy="1000125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342900" y="4152001"/>
            <a:ext cx="28575" cy="1000125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18" name="Text 15"/>
          <p:cNvSpPr/>
          <p:nvPr/>
        </p:nvSpPr>
        <p:spPr>
          <a:xfrm>
            <a:off x="457200" y="4234402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4. Conclusion et Partage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457200" y="4491577"/>
            <a:ext cx="37719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Questions/Réponses avec le Dr. Basoh Marc et cocktail de clôture</a:t>
            </a:r>
            <a:endParaRPr lang="en-US" sz="1350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5750"/>
            <a:ext cx="4229100" cy="274320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5880424" y="152757"/>
            <a:ext cx="1787349" cy="1231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Innovation technologique en Afrique</a:t>
            </a:r>
            <a:endParaRPr lang="en-US" sz="800" b="1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53872"/>
            <a:ext cx="4229100" cy="26076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2933495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1. </a:t>
            </a:r>
            <a:r>
              <a:rPr lang="en-US" sz="2025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Préparatifs</a:t>
            </a: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et Accueil</a:t>
            </a:r>
            <a:endParaRPr lang="en-US" sz="2025" dirty="0"/>
          </a:p>
        </p:txBody>
      </p:sp>
      <p:sp>
        <p:nvSpPr>
          <p:cNvPr id="4" name="Shape 1"/>
          <p:cNvSpPr/>
          <p:nvPr/>
        </p:nvSpPr>
        <p:spPr>
          <a:xfrm>
            <a:off x="578644" y="1028700"/>
            <a:ext cx="357188" cy="357188"/>
          </a:xfrm>
          <a:prstGeom prst="ellipse">
            <a:avLst/>
          </a:prstGeom>
          <a:solidFill>
            <a:srgbClr val="D6AE7E">
              <a:alpha val="20000"/>
            </a:srgbClr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1" y="1135856"/>
            <a:ext cx="178594" cy="1428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50131" y="1028700"/>
            <a:ext cx="2721769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Arrivée du Personnel</a:t>
            </a:r>
            <a:endParaRPr lang="en-US" sz="1238" dirty="0"/>
          </a:p>
        </p:txBody>
      </p:sp>
      <p:sp>
        <p:nvSpPr>
          <p:cNvPr id="7" name="Text 3"/>
          <p:cNvSpPr/>
          <p:nvPr/>
        </p:nvSpPr>
        <p:spPr>
          <a:xfrm>
            <a:off x="1050131" y="1300163"/>
            <a:ext cx="2721769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Équipes de HEGTD et du CESTECH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1050131" y="1557338"/>
            <a:ext cx="2721769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Vérification des installations et préparation de l'accueil</a:t>
            </a:r>
            <a:endParaRPr lang="en-US" sz="732" dirty="0"/>
          </a:p>
        </p:txBody>
      </p:sp>
      <p:sp>
        <p:nvSpPr>
          <p:cNvPr id="9" name="Shape 5"/>
          <p:cNvSpPr/>
          <p:nvPr/>
        </p:nvSpPr>
        <p:spPr>
          <a:xfrm>
            <a:off x="578644" y="1935956"/>
            <a:ext cx="357188" cy="357188"/>
          </a:xfrm>
          <a:prstGeom prst="ellipse">
            <a:avLst/>
          </a:prstGeom>
          <a:solidFill>
            <a:srgbClr val="D6AE7E">
              <a:alpha val="20000"/>
            </a:srgbClr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30" y="2043113"/>
            <a:ext cx="125016" cy="1428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0131" y="1935956"/>
            <a:ext cx="25592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Arrivée de l'Administrateur</a:t>
            </a:r>
            <a:endParaRPr lang="en-US" sz="1238" dirty="0"/>
          </a:p>
        </p:txBody>
      </p:sp>
      <p:sp>
        <p:nvSpPr>
          <p:cNvPr id="12" name="Text 7"/>
          <p:cNvSpPr/>
          <p:nvPr/>
        </p:nvSpPr>
        <p:spPr>
          <a:xfrm>
            <a:off x="1050131" y="2207419"/>
            <a:ext cx="2559221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Directeur de l'Université HEGTD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1050131" y="2464594"/>
            <a:ext cx="2559221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Accueil par le personnel et préparation pour les invités</a:t>
            </a:r>
            <a:endParaRPr lang="en-US" sz="732" dirty="0"/>
          </a:p>
        </p:txBody>
      </p:sp>
      <p:sp>
        <p:nvSpPr>
          <p:cNvPr id="14" name="Shape 9"/>
          <p:cNvSpPr/>
          <p:nvPr/>
        </p:nvSpPr>
        <p:spPr>
          <a:xfrm>
            <a:off x="578644" y="2843213"/>
            <a:ext cx="357188" cy="357188"/>
          </a:xfrm>
          <a:prstGeom prst="ellipse">
            <a:avLst/>
          </a:prstGeom>
          <a:solidFill>
            <a:srgbClr val="D6AE7E">
              <a:alpha val="20000"/>
            </a:srgbClr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950369"/>
            <a:ext cx="142875" cy="14287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50131" y="2843213"/>
            <a:ext cx="236483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Arrivée des Autorités</a:t>
            </a:r>
            <a:endParaRPr lang="en-US" sz="1238" dirty="0"/>
          </a:p>
        </p:txBody>
      </p:sp>
      <p:sp>
        <p:nvSpPr>
          <p:cNvPr id="17" name="Text 11"/>
          <p:cNvSpPr/>
          <p:nvPr/>
        </p:nvSpPr>
        <p:spPr>
          <a:xfrm>
            <a:off x="1050131" y="3114675"/>
            <a:ext cx="2364832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Députés, Maires et Sénateurs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1050131" y="3371850"/>
            <a:ext cx="2364832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Accueil protocolaire des invités d'honneur</a:t>
            </a:r>
            <a:endParaRPr lang="en-US" sz="732" dirty="0"/>
          </a:p>
        </p:txBody>
      </p:sp>
      <p:pic>
        <p:nvPicPr>
          <p:cNvPr id="19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98" y="204129"/>
            <a:ext cx="4143298" cy="2444363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5902695" y="48256"/>
            <a:ext cx="1865896" cy="13849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Cérémonie officielle au Cameroun</a:t>
            </a:r>
            <a:endParaRPr lang="en-US" sz="900" b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99" y="2682056"/>
            <a:ext cx="4143298" cy="23306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506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3101811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2. Début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de la Cérémonie</a:t>
            </a:r>
            <a:endParaRPr lang="en-US" sz="2025" dirty="0"/>
          </a:p>
        </p:txBody>
      </p:sp>
      <p:sp>
        <p:nvSpPr>
          <p:cNvPr id="4" name="Shape 1"/>
          <p:cNvSpPr/>
          <p:nvPr/>
        </p:nvSpPr>
        <p:spPr>
          <a:xfrm>
            <a:off x="342900" y="1028700"/>
            <a:ext cx="4000500" cy="1042988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42900" y="1028700"/>
            <a:ext cx="28575" cy="1042988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6" name="Shape 3"/>
          <p:cNvSpPr/>
          <p:nvPr/>
        </p:nvSpPr>
        <p:spPr>
          <a:xfrm>
            <a:off x="450056" y="1135856"/>
            <a:ext cx="257175" cy="257175"/>
          </a:xfrm>
          <a:prstGeom prst="ellipse">
            <a:avLst/>
          </a:prstGeom>
          <a:solidFill>
            <a:srgbClr val="484F6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185863"/>
            <a:ext cx="157163" cy="1571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2956" y="1146572"/>
            <a:ext cx="162877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Début des Cérémonies </a:t>
            </a:r>
            <a:endParaRPr lang="en-US" sz="1238" dirty="0"/>
          </a:p>
        </p:txBody>
      </p:sp>
      <p:sp>
        <p:nvSpPr>
          <p:cNvPr id="9" name="Text 5"/>
          <p:cNvSpPr/>
          <p:nvPr/>
        </p:nvSpPr>
        <p:spPr>
          <a:xfrm>
            <a:off x="450056" y="1450181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Installation des invités et introduction par le maître de cérémonie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342900" y="2178844"/>
            <a:ext cx="4000500" cy="1042988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342900" y="2178844"/>
            <a:ext cx="28575" cy="1042988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12" name="Shape 8"/>
          <p:cNvSpPr/>
          <p:nvPr/>
        </p:nvSpPr>
        <p:spPr>
          <a:xfrm>
            <a:off x="450056" y="2286000"/>
            <a:ext cx="257175" cy="257175"/>
          </a:xfrm>
          <a:prstGeom prst="ellipse">
            <a:avLst/>
          </a:prstGeom>
          <a:solidFill>
            <a:srgbClr val="484F6F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336006"/>
            <a:ext cx="157163" cy="15716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2956" y="2296716"/>
            <a:ext cx="1218009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Photo de Famille </a:t>
            </a:r>
            <a:endParaRPr lang="en-US" sz="1238" dirty="0"/>
          </a:p>
        </p:txBody>
      </p:sp>
      <p:sp>
        <p:nvSpPr>
          <p:cNvPr id="15" name="Text 10"/>
          <p:cNvSpPr/>
          <p:nvPr/>
        </p:nvSpPr>
        <p:spPr>
          <a:xfrm>
            <a:off x="450056" y="2600325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Prise de photo officielle avec tous les organisateurs, autorités et partenaires</a:t>
            </a:r>
            <a:endParaRPr lang="en-US" sz="1350" dirty="0"/>
          </a:p>
        </p:txBody>
      </p:sp>
      <p:sp>
        <p:nvSpPr>
          <p:cNvPr id="16" name="Shape 11"/>
          <p:cNvSpPr/>
          <p:nvPr/>
        </p:nvSpPr>
        <p:spPr>
          <a:xfrm>
            <a:off x="342900" y="3328988"/>
            <a:ext cx="4000500" cy="1557338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sp>
        <p:nvSpPr>
          <p:cNvPr id="17" name="Shape 12"/>
          <p:cNvSpPr/>
          <p:nvPr/>
        </p:nvSpPr>
        <p:spPr>
          <a:xfrm>
            <a:off x="342900" y="3328988"/>
            <a:ext cx="28575" cy="1557338"/>
          </a:xfrm>
          <a:prstGeom prst="rect">
            <a:avLst/>
          </a:prstGeom>
          <a:solidFill>
            <a:srgbClr val="D6AE7E"/>
          </a:solidFill>
          <a:ln/>
        </p:spPr>
      </p:sp>
      <p:sp>
        <p:nvSpPr>
          <p:cNvPr id="18" name="Shape 13"/>
          <p:cNvSpPr/>
          <p:nvPr/>
        </p:nvSpPr>
        <p:spPr>
          <a:xfrm>
            <a:off x="450056" y="3436144"/>
            <a:ext cx="257175" cy="257175"/>
          </a:xfrm>
          <a:prstGeom prst="ellipse">
            <a:avLst/>
          </a:prstGeom>
          <a:solidFill>
            <a:srgbClr val="484F6F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08" y="3486150"/>
            <a:ext cx="117872" cy="157163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92956" y="3446859"/>
            <a:ext cx="171628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Discours d'une Autorité </a:t>
            </a:r>
            <a:endParaRPr lang="en-US" sz="1238" dirty="0"/>
          </a:p>
        </p:txBody>
      </p:sp>
      <p:sp>
        <p:nvSpPr>
          <p:cNvPr id="21" name="Text 15"/>
          <p:cNvSpPr/>
          <p:nvPr/>
        </p:nvSpPr>
        <p:spPr>
          <a:xfrm>
            <a:off x="450056" y="3750469"/>
            <a:ext cx="3786188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Allocution d'un représentant officiel (député, maire ou sénateur) sur l'importance du CESTECH pour le développement du Cameroun</a:t>
            </a:r>
            <a:endParaRPr lang="en-US" sz="1350" dirty="0"/>
          </a:p>
        </p:txBody>
      </p:sp>
      <p:pic>
        <p:nvPicPr>
          <p:cNvPr id="22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58" y="193727"/>
            <a:ext cx="3795003" cy="2512907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4629150" y="2717360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Cérémonie officielle avec public</a:t>
            </a:r>
            <a:endParaRPr lang="en-US" sz="732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96" y="2870962"/>
            <a:ext cx="3717809" cy="24797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2"/>
            <a:ext cx="9144000" cy="65008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3693319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3. </a:t>
            </a:r>
            <a:r>
              <a:rPr lang="en-US" sz="2025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Discours</a:t>
            </a: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des Personnalités</a:t>
            </a:r>
            <a:endParaRPr lang="en-US" sz="2025" dirty="0"/>
          </a:p>
        </p:txBody>
      </p:sp>
      <p:sp>
        <p:nvSpPr>
          <p:cNvPr id="10" name="Text 6"/>
          <p:cNvSpPr/>
          <p:nvPr/>
        </p:nvSpPr>
        <p:spPr>
          <a:xfrm>
            <a:off x="462372" y="1054928"/>
            <a:ext cx="377190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Administrateur Directeur</a:t>
            </a:r>
            <a:endParaRPr lang="en-US" sz="1238" dirty="0"/>
          </a:p>
        </p:txBody>
      </p:sp>
      <p:sp>
        <p:nvSpPr>
          <p:cNvPr id="11" name="Text 7"/>
          <p:cNvSpPr/>
          <p:nvPr/>
        </p:nvSpPr>
        <p:spPr>
          <a:xfrm>
            <a:off x="462372" y="1266630"/>
            <a:ext cx="377190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42" i="1" dirty="0">
                <a:solidFill>
                  <a:srgbClr val="66666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Université HEGTD</a:t>
            </a:r>
            <a:endParaRPr lang="en-US" sz="942" dirty="0"/>
          </a:p>
        </p:txBody>
      </p:sp>
      <p:sp>
        <p:nvSpPr>
          <p:cNvPr id="12" name="Shape 8"/>
          <p:cNvSpPr/>
          <p:nvPr/>
        </p:nvSpPr>
        <p:spPr>
          <a:xfrm>
            <a:off x="471488" y="1517846"/>
            <a:ext cx="847483" cy="178594"/>
          </a:xfrm>
          <a:prstGeom prst="roundRect">
            <a:avLst/>
          </a:prstGeom>
          <a:solidFill>
            <a:srgbClr val="484F6F">
              <a:alpha val="10000"/>
            </a:srgbClr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" y="1539677"/>
            <a:ext cx="87511" cy="10001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4724" y="1521818"/>
            <a:ext cx="617097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84F6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En personne</a:t>
            </a:r>
            <a:endParaRPr lang="en-US" sz="732" dirty="0"/>
          </a:p>
        </p:txBody>
      </p:sp>
      <p:sp>
        <p:nvSpPr>
          <p:cNvPr id="15" name="Text 10"/>
          <p:cNvSpPr/>
          <p:nvPr/>
        </p:nvSpPr>
        <p:spPr>
          <a:xfrm>
            <a:off x="462372" y="1763099"/>
            <a:ext cx="3771900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Importance du partenariat entre HEGTD et le CESTECH pour la formation des jeunes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471488" y="2188008"/>
            <a:ext cx="377190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Rappel des Conventions</a:t>
            </a:r>
            <a:endParaRPr lang="en-US" sz="1238" dirty="0"/>
          </a:p>
        </p:txBody>
      </p:sp>
      <p:sp>
        <p:nvSpPr>
          <p:cNvPr id="17" name="Text 12"/>
          <p:cNvSpPr/>
          <p:nvPr/>
        </p:nvSpPr>
        <p:spPr>
          <a:xfrm>
            <a:off x="462372" y="2390767"/>
            <a:ext cx="3771900" cy="50783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Présentation des accords signés </a:t>
            </a:r>
            <a:r>
              <a:rPr lang="en-US" sz="1100" b="1" dirty="0">
                <a:solidFill>
                  <a:srgbClr val="0070C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avec CAMTEL</a:t>
            </a:r>
            <a:r>
              <a:rPr lang="en-US" sz="110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le MINJEC et les 365 CMPJ, le </a:t>
            </a:r>
            <a:r>
              <a:rPr lang="en-US" sz="110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MINPMEESA, le MINTSS </a:t>
            </a:r>
            <a:r>
              <a:rPr lang="en-US" sz="110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et autres partenaires stratégiques</a:t>
            </a:r>
            <a:endParaRPr lang="en-US" sz="1100" dirty="0"/>
          </a:p>
        </p:txBody>
      </p:sp>
      <p:pic>
        <p:nvPicPr>
          <p:cNvPr id="18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73261"/>
            <a:ext cx="3829050" cy="274320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4572000" y="3257550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Visioconférence avec le Dr. Basoh Marc depuis la France</a:t>
            </a:r>
            <a:endParaRPr lang="en-US" sz="732" dirty="0"/>
          </a:p>
        </p:txBody>
      </p:sp>
      <p:sp>
        <p:nvSpPr>
          <p:cNvPr id="20" name="Text 13"/>
          <p:cNvSpPr/>
          <p:nvPr/>
        </p:nvSpPr>
        <p:spPr>
          <a:xfrm>
            <a:off x="4572000" y="3936206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 err="1" smtClean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Visioconférence</a:t>
            </a:r>
            <a:r>
              <a:rPr lang="en-US" sz="732" dirty="0" smtClean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avec le Dr. </a:t>
            </a:r>
            <a:r>
              <a:rPr lang="en-US" sz="732" dirty="0" err="1" smtClean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Basoh</a:t>
            </a:r>
            <a:r>
              <a:rPr lang="en-US" sz="732" dirty="0" smtClean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Marc </a:t>
            </a:r>
            <a:r>
              <a:rPr lang="en-US" sz="732" dirty="0" err="1" smtClean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depuis</a:t>
            </a:r>
            <a:r>
              <a:rPr lang="en-US" sz="732" dirty="0" smtClean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la France</a:t>
            </a:r>
            <a:endParaRPr lang="en-US" sz="732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6" y="3397389"/>
            <a:ext cx="3829050" cy="2524780"/>
          </a:xfrm>
          <a:prstGeom prst="rect">
            <a:avLst/>
          </a:prstGeom>
        </p:spPr>
      </p:pic>
      <p:sp>
        <p:nvSpPr>
          <p:cNvPr id="22" name="Text 1"/>
          <p:cNvSpPr/>
          <p:nvPr/>
        </p:nvSpPr>
        <p:spPr>
          <a:xfrm>
            <a:off x="552614" y="4829009"/>
            <a:ext cx="377190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Dr. Basoh Marc</a:t>
            </a:r>
            <a:endParaRPr lang="en-US" sz="1238" dirty="0"/>
          </a:p>
        </p:txBody>
      </p:sp>
      <p:sp>
        <p:nvSpPr>
          <p:cNvPr id="23" name="Text 2"/>
          <p:cNvSpPr/>
          <p:nvPr/>
        </p:nvSpPr>
        <p:spPr>
          <a:xfrm>
            <a:off x="557213" y="5057608"/>
            <a:ext cx="377190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42" i="1" dirty="0">
                <a:solidFill>
                  <a:srgbClr val="66666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Directeur du CESTECH FRANCE</a:t>
            </a:r>
            <a:endParaRPr lang="en-US" sz="942" dirty="0"/>
          </a:p>
        </p:txBody>
      </p:sp>
      <p:sp>
        <p:nvSpPr>
          <p:cNvPr id="24" name="Shape 3"/>
          <p:cNvSpPr/>
          <p:nvPr/>
        </p:nvSpPr>
        <p:spPr>
          <a:xfrm>
            <a:off x="552614" y="5245701"/>
            <a:ext cx="1024486" cy="178594"/>
          </a:xfrm>
          <a:prstGeom prst="roundRect">
            <a:avLst/>
          </a:prstGeom>
          <a:solidFill>
            <a:srgbClr val="484F6F">
              <a:alpha val="10000"/>
            </a:srgbClr>
          </a:solidFill>
          <a:ln/>
        </p:spPr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01" y="5273137"/>
            <a:ext cx="112514" cy="100013"/>
          </a:xfrm>
          <a:prstGeom prst="rect">
            <a:avLst/>
          </a:prstGeom>
        </p:spPr>
      </p:pic>
      <p:sp>
        <p:nvSpPr>
          <p:cNvPr id="26" name="Text 4"/>
          <p:cNvSpPr/>
          <p:nvPr/>
        </p:nvSpPr>
        <p:spPr>
          <a:xfrm>
            <a:off x="707990" y="5255277"/>
            <a:ext cx="769097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84F6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Visioconférence</a:t>
            </a:r>
            <a:endParaRPr lang="en-US" sz="732" dirty="0"/>
          </a:p>
        </p:txBody>
      </p:sp>
      <p:sp>
        <p:nvSpPr>
          <p:cNvPr id="27" name="Text 5"/>
          <p:cNvSpPr/>
          <p:nvPr/>
        </p:nvSpPr>
        <p:spPr>
          <a:xfrm>
            <a:off x="528638" y="5472134"/>
            <a:ext cx="3771900" cy="55399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Présentation de la vision du CESTECH et de l'importance de former les jeunes Camerounais aux technologies du numérique</a:t>
            </a:r>
            <a:endParaRPr lang="en-US" sz="1200" dirty="0"/>
          </a:p>
        </p:txBody>
      </p:sp>
      <p:sp>
        <p:nvSpPr>
          <p:cNvPr id="28" name="Text 1"/>
          <p:cNvSpPr/>
          <p:nvPr/>
        </p:nvSpPr>
        <p:spPr>
          <a:xfrm>
            <a:off x="528638" y="3074291"/>
            <a:ext cx="3539752" cy="19050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Prof</a:t>
            </a:r>
            <a:r>
              <a:rPr lang="en-US" sz="1238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. </a:t>
            </a:r>
            <a:r>
              <a:rPr lang="en-US" sz="1238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Kamla</a:t>
            </a:r>
            <a:r>
              <a:rPr lang="en-US" sz="1238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Vivien, </a:t>
            </a:r>
            <a:r>
              <a:rPr lang="en-US" sz="1238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Université</a:t>
            </a:r>
            <a:r>
              <a:rPr lang="en-US" sz="1238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de </a:t>
            </a:r>
            <a:r>
              <a:rPr lang="en-US" sz="1238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Ngaoundere</a:t>
            </a:r>
            <a:endParaRPr lang="en-US" sz="1238" dirty="0"/>
          </a:p>
        </p:txBody>
      </p:sp>
      <p:sp>
        <p:nvSpPr>
          <p:cNvPr id="29" name="Text 2"/>
          <p:cNvSpPr/>
          <p:nvPr/>
        </p:nvSpPr>
        <p:spPr>
          <a:xfrm>
            <a:off x="528638" y="3347085"/>
            <a:ext cx="1915589" cy="1449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42" i="1" dirty="0">
                <a:solidFill>
                  <a:srgbClr val="66666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Directeur du </a:t>
            </a:r>
            <a:r>
              <a:rPr lang="en-US" sz="942" i="1" dirty="0" smtClean="0">
                <a:solidFill>
                  <a:srgbClr val="66666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CESTECH-ADAMOUA</a:t>
            </a:r>
            <a:endParaRPr lang="en-US" sz="942" dirty="0"/>
          </a:p>
        </p:txBody>
      </p:sp>
      <p:sp>
        <p:nvSpPr>
          <p:cNvPr id="30" name="Shape 3"/>
          <p:cNvSpPr/>
          <p:nvPr/>
        </p:nvSpPr>
        <p:spPr>
          <a:xfrm>
            <a:off x="528638" y="3653531"/>
            <a:ext cx="1024486" cy="178594"/>
          </a:xfrm>
          <a:prstGeom prst="roundRect">
            <a:avLst/>
          </a:prstGeom>
          <a:solidFill>
            <a:srgbClr val="484F6F">
              <a:alpha val="10000"/>
            </a:srgbClr>
          </a:solidFill>
          <a:ln/>
        </p:spPr>
      </p:sp>
      <p:pic>
        <p:nvPicPr>
          <p:cNvPr id="31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" y="3680967"/>
            <a:ext cx="112514" cy="100013"/>
          </a:xfrm>
          <a:prstGeom prst="rect">
            <a:avLst/>
          </a:prstGeom>
        </p:spPr>
      </p:pic>
      <p:sp>
        <p:nvSpPr>
          <p:cNvPr id="32" name="Text 4"/>
          <p:cNvSpPr/>
          <p:nvPr/>
        </p:nvSpPr>
        <p:spPr>
          <a:xfrm>
            <a:off x="684014" y="3663107"/>
            <a:ext cx="769097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84F6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Visioconférence</a:t>
            </a:r>
            <a:endParaRPr lang="en-US" sz="732" dirty="0"/>
          </a:p>
        </p:txBody>
      </p:sp>
      <p:sp>
        <p:nvSpPr>
          <p:cNvPr id="33" name="Text 5"/>
          <p:cNvSpPr/>
          <p:nvPr/>
        </p:nvSpPr>
        <p:spPr>
          <a:xfrm>
            <a:off x="508956" y="3915665"/>
            <a:ext cx="3771900" cy="6232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 err="1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Présentation</a:t>
            </a: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du </a:t>
            </a:r>
            <a:r>
              <a:rPr lang="en-US" sz="1350" dirty="0" err="1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laboratoire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CESTECH 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à </a:t>
            </a:r>
            <a:r>
              <a:rPr lang="en-US" sz="1350" dirty="0" err="1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l’ENSAI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1350" dirty="0" err="1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Ngaoundéré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les </a:t>
            </a:r>
            <a:r>
              <a:rPr lang="en-US" sz="1350" dirty="0" err="1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opportunités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pour la </a:t>
            </a:r>
            <a:r>
              <a:rPr lang="en-US" sz="1350" dirty="0" err="1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Jeunesses</a:t>
            </a:r>
            <a:r>
              <a:rPr lang="en-US" sz="1350" dirty="0" smtClean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et les perspectives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151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3433632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4. </a:t>
            </a:r>
            <a:r>
              <a:rPr lang="en-US" sz="2025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Partenariats</a:t>
            </a: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Stratégiques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342900" y="1028700"/>
            <a:ext cx="400050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37415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Conventions signées avec :</a:t>
            </a:r>
            <a:endParaRPr lang="en-US" sz="1046" dirty="0"/>
          </a:p>
        </p:txBody>
      </p:sp>
      <p:sp>
        <p:nvSpPr>
          <p:cNvPr id="5" name="Shape 2"/>
          <p:cNvSpPr/>
          <p:nvPr/>
        </p:nvSpPr>
        <p:spPr>
          <a:xfrm>
            <a:off x="342900" y="1343025"/>
            <a:ext cx="4000500" cy="1000125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450056" y="1628775"/>
            <a:ext cx="383837" cy="428625"/>
          </a:xfrm>
          <a:prstGeom prst="roundRect">
            <a:avLst/>
          </a:prstGeom>
          <a:solidFill>
            <a:srgbClr val="484F6F"/>
          </a:solidFill>
          <a:ln/>
        </p:spPr>
      </p:sp>
      <p:sp>
        <p:nvSpPr>
          <p:cNvPr id="7" name="Text 4"/>
          <p:cNvSpPr/>
          <p:nvPr/>
        </p:nvSpPr>
        <p:spPr>
          <a:xfrm>
            <a:off x="450056" y="1628775"/>
            <a:ext cx="383837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41050" y="1450181"/>
            <a:ext cx="329519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CAMTEL</a:t>
            </a:r>
            <a:endParaRPr lang="en-US" sz="1238" dirty="0"/>
          </a:p>
        </p:txBody>
      </p:sp>
      <p:sp>
        <p:nvSpPr>
          <p:cNvPr id="9" name="Text 6"/>
          <p:cNvSpPr/>
          <p:nvPr/>
        </p:nvSpPr>
        <p:spPr>
          <a:xfrm>
            <a:off x="941050" y="1721644"/>
            <a:ext cx="3295194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Partenaire technologique pour la connectivité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342900" y="2450306"/>
            <a:ext cx="4000500" cy="1000125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450056" y="2736056"/>
            <a:ext cx="359392" cy="428625"/>
          </a:xfrm>
          <a:prstGeom prst="roundRect">
            <a:avLst/>
          </a:prstGeom>
          <a:solidFill>
            <a:srgbClr val="484F6F"/>
          </a:solidFill>
          <a:ln/>
        </p:spPr>
      </p:sp>
      <p:sp>
        <p:nvSpPr>
          <p:cNvPr id="12" name="Text 9"/>
          <p:cNvSpPr/>
          <p:nvPr/>
        </p:nvSpPr>
        <p:spPr>
          <a:xfrm>
            <a:off x="450056" y="2736056"/>
            <a:ext cx="359392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916605" y="2557463"/>
            <a:ext cx="3319639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MINJEC</a:t>
            </a:r>
            <a:endParaRPr lang="en-US" sz="1238" dirty="0"/>
          </a:p>
        </p:txBody>
      </p:sp>
      <p:sp>
        <p:nvSpPr>
          <p:cNvPr id="14" name="Text 11"/>
          <p:cNvSpPr/>
          <p:nvPr/>
        </p:nvSpPr>
        <p:spPr>
          <a:xfrm>
            <a:off x="916605" y="2828925"/>
            <a:ext cx="3319639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Ministère de la Jeunesse et de l'Éducation Civique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342900" y="3557588"/>
            <a:ext cx="4000500" cy="1000125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450056" y="3843338"/>
            <a:ext cx="381298" cy="428625"/>
          </a:xfrm>
          <a:prstGeom prst="roundRect">
            <a:avLst/>
          </a:prstGeom>
          <a:solidFill>
            <a:srgbClr val="484F6F"/>
          </a:solidFill>
          <a:ln/>
        </p:spPr>
      </p:sp>
      <p:sp>
        <p:nvSpPr>
          <p:cNvPr id="17" name="Text 14"/>
          <p:cNvSpPr/>
          <p:nvPr/>
        </p:nvSpPr>
        <p:spPr>
          <a:xfrm>
            <a:off x="450056" y="3843338"/>
            <a:ext cx="38129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938510" y="3664744"/>
            <a:ext cx="329773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MINPMEESA</a:t>
            </a:r>
            <a:endParaRPr lang="en-US" sz="1238" dirty="0"/>
          </a:p>
        </p:txBody>
      </p:sp>
      <p:sp>
        <p:nvSpPr>
          <p:cNvPr id="19" name="Text 16"/>
          <p:cNvSpPr/>
          <p:nvPr/>
        </p:nvSpPr>
        <p:spPr>
          <a:xfrm>
            <a:off x="938510" y="3936206"/>
            <a:ext cx="3297734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Ministère des Petites et Moyennes Entreprises</a:t>
            </a:r>
            <a:endParaRPr lang="en-US" sz="1350" dirty="0"/>
          </a:p>
        </p:txBody>
      </p:sp>
      <p:sp>
        <p:nvSpPr>
          <p:cNvPr id="20" name="Shape 17"/>
          <p:cNvSpPr/>
          <p:nvPr/>
        </p:nvSpPr>
        <p:spPr>
          <a:xfrm>
            <a:off x="342900" y="4700588"/>
            <a:ext cx="4000500" cy="1557338"/>
          </a:xfrm>
          <a:prstGeom prst="rect">
            <a:avLst/>
          </a:prstGeom>
          <a:solidFill>
            <a:srgbClr val="D6AE7E">
              <a:alpha val="10000"/>
            </a:srgbClr>
          </a:solidFill>
          <a:ln w="198">
            <a:solidFill>
              <a:srgbClr val="D6AE7E"/>
            </a:solidFill>
            <a:prstDash val="solid"/>
          </a:ln>
        </p:spPr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" y="4843463"/>
            <a:ext cx="160734" cy="142875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667941" y="4807744"/>
            <a:ext cx="190559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Rôle Stratégique de CAMTEL</a:t>
            </a:r>
            <a:endParaRPr lang="en-US" sz="1046" dirty="0"/>
          </a:p>
        </p:txBody>
      </p:sp>
      <p:sp>
        <p:nvSpPr>
          <p:cNvPr id="23" name="Text 19"/>
          <p:cNvSpPr/>
          <p:nvPr/>
        </p:nvSpPr>
        <p:spPr>
          <a:xfrm>
            <a:off x="450056" y="5093494"/>
            <a:ext cx="3786188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Fournisseur essentiel d'infrastructure Internet pour assurer le bon fonctionnement du CESTECH et permettre l'accès aux technologies numériques</a:t>
            </a:r>
            <a:endParaRPr lang="en-US" sz="1350" dirty="0"/>
          </a:p>
        </p:txBody>
      </p:sp>
      <p:sp>
        <p:nvSpPr>
          <p:cNvPr id="25" name="Text 20"/>
          <p:cNvSpPr/>
          <p:nvPr/>
        </p:nvSpPr>
        <p:spPr>
          <a:xfrm>
            <a:off x="4679005" y="275691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Signature d'une convention de partenariat</a:t>
            </a:r>
            <a:endParaRPr lang="en-US" sz="732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8" y="617933"/>
            <a:ext cx="3996224" cy="56527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93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3592330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5. </a:t>
            </a:r>
            <a:r>
              <a:rPr lang="en-US" sz="2025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Organisation</a:t>
            </a: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du CESTECH</a:t>
            </a:r>
            <a:endParaRPr lang="en-US" sz="2025" dirty="0"/>
          </a:p>
        </p:txBody>
      </p:sp>
      <p:sp>
        <p:nvSpPr>
          <p:cNvPr id="4" name="Shape 1"/>
          <p:cNvSpPr/>
          <p:nvPr/>
        </p:nvSpPr>
        <p:spPr>
          <a:xfrm>
            <a:off x="342900" y="1028700"/>
            <a:ext cx="4000500" cy="921544"/>
          </a:xfrm>
          <a:prstGeom prst="rect">
            <a:avLst/>
          </a:prstGeom>
          <a:solidFill>
            <a:srgbClr val="484F6F">
              <a:alpha val="20000"/>
            </a:srgbClr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153716"/>
            <a:ext cx="157163" cy="15716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7225" y="1114425"/>
            <a:ext cx="1741289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CESTECH International </a:t>
            </a:r>
            <a:endParaRPr lang="en-US" sz="1238" dirty="0"/>
          </a:p>
        </p:txBody>
      </p:sp>
      <p:sp>
        <p:nvSpPr>
          <p:cNvPr id="7" name="Text 3"/>
          <p:cNvSpPr/>
          <p:nvPr/>
        </p:nvSpPr>
        <p:spPr>
          <a:xfrm>
            <a:off x="428625" y="1350169"/>
            <a:ext cx="38290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Coordination des activités internationales et partenariats avec l'Europe et les USA</a:t>
            </a:r>
            <a:endParaRPr lang="en-US" sz="1350" dirty="0"/>
          </a:p>
        </p:txBody>
      </p:sp>
      <p:sp>
        <p:nvSpPr>
          <p:cNvPr id="8" name="Shape 4"/>
          <p:cNvSpPr/>
          <p:nvPr/>
        </p:nvSpPr>
        <p:spPr>
          <a:xfrm>
            <a:off x="342900" y="2057400"/>
            <a:ext cx="4000500" cy="921544"/>
          </a:xfrm>
          <a:prstGeom prst="rect">
            <a:avLst/>
          </a:prstGeom>
          <a:solidFill>
            <a:srgbClr val="484F6F">
              <a:alpha val="15000"/>
            </a:srgbClr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182416"/>
            <a:ext cx="157163" cy="1571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7225" y="2143125"/>
            <a:ext cx="139481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CESTECH National </a:t>
            </a:r>
            <a:endParaRPr lang="en-US" sz="1238" dirty="0"/>
          </a:p>
        </p:txBody>
      </p:sp>
      <p:sp>
        <p:nvSpPr>
          <p:cNvPr id="11" name="Text 6"/>
          <p:cNvSpPr/>
          <p:nvPr/>
        </p:nvSpPr>
        <p:spPr>
          <a:xfrm>
            <a:off x="428625" y="2378869"/>
            <a:ext cx="38290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Supervision et coordination des activités au niveau du Cameroun</a:t>
            </a:r>
            <a:endParaRPr lang="en-US" sz="1350" dirty="0"/>
          </a:p>
        </p:txBody>
      </p:sp>
      <p:sp>
        <p:nvSpPr>
          <p:cNvPr id="12" name="Shape 7"/>
          <p:cNvSpPr/>
          <p:nvPr/>
        </p:nvSpPr>
        <p:spPr>
          <a:xfrm>
            <a:off x="342900" y="3086100"/>
            <a:ext cx="4000500" cy="921544"/>
          </a:xfrm>
          <a:prstGeom prst="rect">
            <a:avLst/>
          </a:prstGeom>
          <a:solidFill>
            <a:srgbClr val="484F6F">
              <a:alpha val="10000"/>
            </a:srgbClr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3211116"/>
            <a:ext cx="176808" cy="15716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6870" y="3171825"/>
            <a:ext cx="155198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CESTECH Régionaux </a:t>
            </a:r>
            <a:endParaRPr lang="en-US" sz="1238" dirty="0"/>
          </a:p>
        </p:txBody>
      </p:sp>
      <p:sp>
        <p:nvSpPr>
          <p:cNvPr id="15" name="Text 9"/>
          <p:cNvSpPr/>
          <p:nvPr/>
        </p:nvSpPr>
        <p:spPr>
          <a:xfrm>
            <a:off x="428625" y="3407569"/>
            <a:ext cx="38290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Centres régionaux dans les principales régions du Cameroun</a:t>
            </a:r>
            <a:endParaRPr lang="en-US" sz="1350" dirty="0"/>
          </a:p>
        </p:txBody>
      </p:sp>
      <p:sp>
        <p:nvSpPr>
          <p:cNvPr id="16" name="Shape 10"/>
          <p:cNvSpPr/>
          <p:nvPr/>
        </p:nvSpPr>
        <p:spPr>
          <a:xfrm>
            <a:off x="342900" y="4114800"/>
            <a:ext cx="4000500" cy="921544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" y="4239816"/>
            <a:ext cx="117872" cy="15716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17934" y="4200525"/>
            <a:ext cx="199489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CESTECH Départementaux </a:t>
            </a:r>
            <a:endParaRPr lang="en-US" sz="1238" dirty="0"/>
          </a:p>
        </p:txBody>
      </p:sp>
      <p:sp>
        <p:nvSpPr>
          <p:cNvPr id="19" name="Text 12"/>
          <p:cNvSpPr/>
          <p:nvPr/>
        </p:nvSpPr>
        <p:spPr>
          <a:xfrm>
            <a:off x="428625" y="4436269"/>
            <a:ext cx="38290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Centres départementaux pour une couverture plus étendue</a:t>
            </a:r>
            <a:endParaRPr lang="en-US" sz="1350" dirty="0"/>
          </a:p>
        </p:txBody>
      </p:sp>
      <p:sp>
        <p:nvSpPr>
          <p:cNvPr id="20" name="Shape 13"/>
          <p:cNvSpPr/>
          <p:nvPr/>
        </p:nvSpPr>
        <p:spPr>
          <a:xfrm>
            <a:off x="342900" y="5143500"/>
            <a:ext cx="4000500" cy="921544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5" y="5268516"/>
            <a:ext cx="176808" cy="157163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676870" y="5229225"/>
            <a:ext cx="171807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CESTECH Communaux </a:t>
            </a:r>
            <a:endParaRPr lang="en-US" sz="1238" dirty="0"/>
          </a:p>
        </p:txBody>
      </p:sp>
      <p:sp>
        <p:nvSpPr>
          <p:cNvPr id="23" name="Text 15"/>
          <p:cNvSpPr/>
          <p:nvPr/>
        </p:nvSpPr>
        <p:spPr>
          <a:xfrm>
            <a:off x="428625" y="5464969"/>
            <a:ext cx="38290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Centres locaux au niveau des communes pour une proximité avec la population</a:t>
            </a:r>
            <a:endParaRPr lang="en-US" sz="1350" dirty="0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028700"/>
            <a:ext cx="4229100" cy="2743200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4807078" y="243076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Structure organisationnelle du CESTECH</a:t>
            </a:r>
            <a:endParaRPr lang="en-US" sz="732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1" y="423766"/>
            <a:ext cx="4584957" cy="343871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1" y="3984146"/>
            <a:ext cx="2293714" cy="172028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56" y="3973514"/>
            <a:ext cx="2166405" cy="1624803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6756258" y="3379493"/>
            <a:ext cx="330740" cy="423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292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2894" y="309367"/>
            <a:ext cx="4133191" cy="362920"/>
          </a:xfrm>
          <a:prstGeom prst="rect">
            <a:avLst/>
          </a:prstGeom>
          <a:noFill/>
          <a:ln/>
        </p:spPr>
        <p:txBody>
          <a:bodyPr wrap="squar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6. </a:t>
            </a:r>
            <a:r>
              <a:rPr lang="en-US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Projets</a:t>
            </a:r>
            <a:r>
              <a:rPr lang="en-US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</a:t>
            </a:r>
            <a:r>
              <a:rPr lang="en-US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et Développements Futurs</a:t>
            </a:r>
            <a:endParaRPr lang="en-US" dirty="0"/>
          </a:p>
        </p:txBody>
      </p:sp>
      <p:sp>
        <p:nvSpPr>
          <p:cNvPr id="4" name="Shape 1"/>
          <p:cNvSpPr/>
          <p:nvPr/>
        </p:nvSpPr>
        <p:spPr>
          <a:xfrm>
            <a:off x="342900" y="1028700"/>
            <a:ext cx="4000500" cy="964406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42900" y="1028700"/>
            <a:ext cx="28575" cy="964406"/>
          </a:xfrm>
          <a:prstGeom prst="rect">
            <a:avLst/>
          </a:prstGeom>
          <a:solidFill>
            <a:srgbClr val="D6AE7E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" y="1175147"/>
            <a:ext cx="196453" cy="1571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7947" y="1158477"/>
            <a:ext cx="3564502" cy="19050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Groupement Patronal </a:t>
            </a:r>
            <a:r>
              <a:rPr lang="en-US" sz="1238" b="1" dirty="0" err="1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Entreprises</a:t>
            </a:r>
            <a:r>
              <a:rPr lang="en-US" sz="1238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&amp;</a:t>
            </a: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Territoires </a:t>
            </a:r>
            <a:endParaRPr lang="en-US" sz="1238" dirty="0"/>
          </a:p>
        </p:txBody>
      </p:sp>
      <p:sp>
        <p:nvSpPr>
          <p:cNvPr id="8" name="Text 4"/>
          <p:cNvSpPr/>
          <p:nvPr/>
        </p:nvSpPr>
        <p:spPr>
          <a:xfrm>
            <a:off x="450056" y="1371600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Assemblée Générale et installation du nouveau président et des vice-présidents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342900" y="2100263"/>
            <a:ext cx="4000500" cy="964406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10" name="Shape 6"/>
          <p:cNvSpPr/>
          <p:nvPr/>
        </p:nvSpPr>
        <p:spPr>
          <a:xfrm>
            <a:off x="342900" y="2100263"/>
            <a:ext cx="28575" cy="964406"/>
          </a:xfrm>
          <a:prstGeom prst="rect">
            <a:avLst/>
          </a:prstGeom>
          <a:solidFill>
            <a:srgbClr val="D6AE7E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" y="2246709"/>
            <a:ext cx="157163" cy="15716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78656" y="2207419"/>
            <a:ext cx="150911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Association pour l'IA </a:t>
            </a:r>
            <a:endParaRPr lang="en-US" sz="1238" dirty="0"/>
          </a:p>
        </p:txBody>
      </p:sp>
      <p:sp>
        <p:nvSpPr>
          <p:cNvPr id="13" name="Text 8"/>
          <p:cNvSpPr/>
          <p:nvPr/>
        </p:nvSpPr>
        <p:spPr>
          <a:xfrm>
            <a:off x="450056" y="2443163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Lancement d'une association dédiée à l'Intelligence Artificielle</a:t>
            </a:r>
            <a:endParaRPr lang="en-US" sz="1350" dirty="0"/>
          </a:p>
        </p:txBody>
      </p:sp>
      <p:sp>
        <p:nvSpPr>
          <p:cNvPr id="14" name="Shape 9"/>
          <p:cNvSpPr/>
          <p:nvPr/>
        </p:nvSpPr>
        <p:spPr>
          <a:xfrm>
            <a:off x="342900" y="3171825"/>
            <a:ext cx="4000500" cy="2093119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15" name="Shape 10"/>
          <p:cNvSpPr/>
          <p:nvPr/>
        </p:nvSpPr>
        <p:spPr>
          <a:xfrm>
            <a:off x="342900" y="3171825"/>
            <a:ext cx="28575" cy="2093119"/>
          </a:xfrm>
          <a:prstGeom prst="rect">
            <a:avLst/>
          </a:prstGeom>
          <a:solidFill>
            <a:srgbClr val="D6AE7E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" y="3318272"/>
            <a:ext cx="196453" cy="15716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17947" y="3278981"/>
            <a:ext cx="2328863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Projets Informatiques Connexes </a:t>
            </a:r>
            <a:endParaRPr lang="en-US" sz="1238" dirty="0"/>
          </a:p>
        </p:txBody>
      </p:sp>
      <p:sp>
        <p:nvSpPr>
          <p:cNvPr id="18" name="Text 12"/>
          <p:cNvSpPr/>
          <p:nvPr/>
        </p:nvSpPr>
        <p:spPr>
          <a:xfrm>
            <a:off x="592931" y="3586163"/>
            <a:ext cx="3643313" cy="257175"/>
          </a:xfrm>
          <a:prstGeom prst="rect">
            <a:avLst/>
          </a:prstGeom>
          <a:noFill/>
          <a:ln/>
        </p:spPr>
        <p:txBody>
          <a:bodyPr wrap="none" lIns="212598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Département d'Informatique de iHEGTD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592931" y="3900488"/>
            <a:ext cx="3643313" cy="257175"/>
          </a:xfrm>
          <a:prstGeom prst="rect">
            <a:avLst/>
          </a:prstGeom>
          <a:noFill/>
          <a:ln/>
        </p:spPr>
        <p:txBody>
          <a:bodyPr wrap="none" lIns="212598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Université Virtuelle de iHEGTD</a:t>
            </a: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592931" y="4214813"/>
            <a:ext cx="3643313" cy="257175"/>
          </a:xfrm>
          <a:prstGeom prst="rect">
            <a:avLst/>
          </a:prstGeom>
          <a:noFill/>
          <a:ln/>
        </p:spPr>
        <p:txBody>
          <a:bodyPr wrap="none" lIns="212598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Yaoundé Connect</a:t>
            </a:r>
            <a:endParaRPr lang="en-US" sz="1350" dirty="0"/>
          </a:p>
        </p:txBody>
      </p:sp>
      <p:sp>
        <p:nvSpPr>
          <p:cNvPr id="21" name="Text 15"/>
          <p:cNvSpPr/>
          <p:nvPr/>
        </p:nvSpPr>
        <p:spPr>
          <a:xfrm>
            <a:off x="592931" y="4529138"/>
            <a:ext cx="3643313" cy="257175"/>
          </a:xfrm>
          <a:prstGeom prst="rect">
            <a:avLst/>
          </a:prstGeom>
          <a:noFill/>
          <a:ln/>
        </p:spPr>
        <p:txBody>
          <a:bodyPr wrap="none" lIns="212598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Projet SMART CITY</a:t>
            </a:r>
            <a:endParaRPr lang="en-US" sz="1350" dirty="0"/>
          </a:p>
        </p:txBody>
      </p:sp>
      <p:sp>
        <p:nvSpPr>
          <p:cNvPr id="22" name="Text 16"/>
          <p:cNvSpPr/>
          <p:nvPr/>
        </p:nvSpPr>
        <p:spPr>
          <a:xfrm>
            <a:off x="592931" y="4843463"/>
            <a:ext cx="3643313" cy="257175"/>
          </a:xfrm>
          <a:prstGeom prst="rect">
            <a:avLst/>
          </a:prstGeom>
          <a:noFill/>
          <a:ln/>
        </p:spPr>
        <p:txBody>
          <a:bodyPr wrap="none" lIns="212598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HEGTD/CESTECH Valley</a:t>
            </a:r>
            <a:endParaRPr lang="en-US" sz="1350" dirty="0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835" y="139303"/>
            <a:ext cx="4229100" cy="274320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4711835" y="2947177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Concept de Smart City - Projet futur du CESTECH</a:t>
            </a:r>
            <a:endParaRPr lang="en-US" sz="732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35" y="3094764"/>
            <a:ext cx="1711714" cy="256757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91" y="3318272"/>
            <a:ext cx="2473244" cy="19563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722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3361498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7. Signature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de Convention</a:t>
            </a:r>
            <a:endParaRPr lang="en-US" sz="2025" dirty="0"/>
          </a:p>
        </p:txBody>
      </p:sp>
      <p:sp>
        <p:nvSpPr>
          <p:cNvPr id="4" name="Shape 1"/>
          <p:cNvSpPr/>
          <p:nvPr/>
        </p:nvSpPr>
        <p:spPr>
          <a:xfrm>
            <a:off x="342900" y="1028700"/>
            <a:ext cx="4000500" cy="1235869"/>
          </a:xfrm>
          <a:prstGeom prst="rect">
            <a:avLst/>
          </a:prstGeom>
          <a:solidFill>
            <a:srgbClr val="D6AE7E">
              <a:alpha val="10000"/>
            </a:srgbClr>
          </a:solidFill>
          <a:ln w="198">
            <a:solidFill>
              <a:srgbClr val="D6AE7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85775" y="1171575"/>
            <a:ext cx="371475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57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Moment Officiel</a:t>
            </a:r>
            <a:endParaRPr lang="en-US" sz="1575" dirty="0"/>
          </a:p>
        </p:txBody>
      </p:sp>
      <p:sp>
        <p:nvSpPr>
          <p:cNvPr id="6" name="Text 3"/>
          <p:cNvSpPr/>
          <p:nvPr/>
        </p:nvSpPr>
        <p:spPr>
          <a:xfrm>
            <a:off x="485775" y="1578769"/>
            <a:ext cx="37147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Signature de la Convention entre HEGTD/PROPULSE et le CESTECH Cameroun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342900" y="2378869"/>
            <a:ext cx="4000500" cy="1000125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50056" y="2486025"/>
            <a:ext cx="3786188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HEGTD/PROPULSE</a:t>
            </a:r>
            <a:endParaRPr lang="en-US" sz="1238" dirty="0"/>
          </a:p>
        </p:txBody>
      </p:sp>
      <p:sp>
        <p:nvSpPr>
          <p:cNvPr id="9" name="Text 6"/>
          <p:cNvSpPr/>
          <p:nvPr/>
        </p:nvSpPr>
        <p:spPr>
          <a:xfrm>
            <a:off x="450056" y="2757488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Université et partenaire stratégique pour l'éducation technologique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342900" y="3486150"/>
            <a:ext cx="4000500" cy="1000125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450056" y="3593306"/>
            <a:ext cx="3786188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38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CESTECH Cameroun</a:t>
            </a:r>
            <a:endParaRPr lang="en-US" sz="1238" dirty="0"/>
          </a:p>
        </p:txBody>
      </p:sp>
      <p:sp>
        <p:nvSpPr>
          <p:cNvPr id="12" name="Text 9"/>
          <p:cNvSpPr/>
          <p:nvPr/>
        </p:nvSpPr>
        <p:spPr>
          <a:xfrm>
            <a:off x="450056" y="3864769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Centre d'Expertise et de Spécialisation dans les Technologies du Numérique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342900" y="4629150"/>
            <a:ext cx="4000500" cy="1357313"/>
          </a:xfrm>
          <a:prstGeom prst="rect">
            <a:avLst/>
          </a:prstGeom>
          <a:solidFill>
            <a:srgbClr val="D6AE7E">
              <a:alpha val="10000"/>
            </a:srgbClr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" y="4772025"/>
            <a:ext cx="142875" cy="142875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50081" y="4736306"/>
            <a:ext cx="13430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 Questions/Réponses </a:t>
            </a:r>
            <a:endParaRPr lang="en-US" sz="1046" dirty="0"/>
          </a:p>
        </p:txBody>
      </p:sp>
      <p:sp>
        <p:nvSpPr>
          <p:cNvPr id="16" name="Text 12"/>
          <p:cNvSpPr/>
          <p:nvPr/>
        </p:nvSpPr>
        <p:spPr>
          <a:xfrm>
            <a:off x="450056" y="5022056"/>
            <a:ext cx="378618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Entretien des participants avec le Dr. Basoh Marc par Teams ou Call WhatsApp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450056" y="5582543"/>
            <a:ext cx="37861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B0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Opportunité unique de poser des questions directement au Directeur du CESTECH France</a:t>
            </a:r>
            <a:endParaRPr lang="en-US" sz="1000" b="1" dirty="0">
              <a:solidFill>
                <a:srgbClr val="00B050"/>
              </a:solidFill>
            </a:endParaRPr>
          </a:p>
        </p:txBody>
      </p:sp>
      <p:pic>
        <p:nvPicPr>
          <p:cNvPr id="18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29" y="299356"/>
            <a:ext cx="3751871" cy="5324601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4810614" y="148121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Cérémonie de signature de convention officielle</a:t>
            </a:r>
            <a:endParaRPr lang="en-US" sz="732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79871"/>
            <a:ext cx="3678892" cy="397545"/>
          </a:xfrm>
          <a:prstGeom prst="rect">
            <a:avLst/>
          </a:prstGeom>
          <a:noFill/>
          <a:ln/>
        </p:spPr>
        <p:txBody>
          <a:bodyPr wrap="none" lIns="0" tIns="0" rIns="0" bIns="8509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 smtClean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8. Conclusion </a:t>
            </a:r>
            <a:r>
              <a:rPr lang="en-US" sz="2025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et Perspectives</a:t>
            </a:r>
            <a:endParaRPr lang="en-US" sz="2025" dirty="0"/>
          </a:p>
        </p:txBody>
      </p:sp>
      <p:sp>
        <p:nvSpPr>
          <p:cNvPr id="4" name="Shape 1"/>
          <p:cNvSpPr/>
          <p:nvPr/>
        </p:nvSpPr>
        <p:spPr>
          <a:xfrm>
            <a:off x="342900" y="1028700"/>
            <a:ext cx="4000500" cy="2757488"/>
          </a:xfrm>
          <a:prstGeom prst="rect">
            <a:avLst/>
          </a:prstGeom>
          <a:solidFill>
            <a:srgbClr val="484F6F">
              <a:alpha val="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85775" y="1171575"/>
            <a:ext cx="371475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463" b="1" dirty="0">
                <a:solidFill>
                  <a:srgbClr val="484F6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Impact du CESTECH</a:t>
            </a:r>
            <a:endParaRPr lang="en-US" sz="1463" dirty="0"/>
          </a:p>
        </p:txBody>
      </p:sp>
      <p:sp>
        <p:nvSpPr>
          <p:cNvPr id="6" name="Shape 3"/>
          <p:cNvSpPr/>
          <p:nvPr/>
        </p:nvSpPr>
        <p:spPr>
          <a:xfrm>
            <a:off x="485775" y="1635919"/>
            <a:ext cx="285750" cy="285750"/>
          </a:xfrm>
          <a:prstGeom prst="ellipse">
            <a:avLst/>
          </a:prstGeom>
          <a:solidFill>
            <a:srgbClr val="D6AE7E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" y="1693069"/>
            <a:ext cx="214313" cy="1714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78681" y="1521619"/>
            <a:ext cx="3321844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Formation des jeunes Camerounais aux technologies numériques en vogue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485775" y="2257425"/>
            <a:ext cx="285750" cy="285750"/>
          </a:xfrm>
          <a:prstGeom prst="ellipse">
            <a:avLst/>
          </a:prstGeom>
          <a:solidFill>
            <a:srgbClr val="D6AE7E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" y="2314575"/>
            <a:ext cx="214313" cy="1714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78681" y="2143125"/>
            <a:ext cx="3321844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Partenariats stratégiques avec des acteurs clés du développement</a:t>
            </a:r>
            <a:endParaRPr lang="en-US" sz="1350" dirty="0"/>
          </a:p>
        </p:txBody>
      </p:sp>
      <p:sp>
        <p:nvSpPr>
          <p:cNvPr id="12" name="Shape 7"/>
          <p:cNvSpPr/>
          <p:nvPr/>
        </p:nvSpPr>
        <p:spPr>
          <a:xfrm>
            <a:off x="485775" y="3007519"/>
            <a:ext cx="285750" cy="285750"/>
          </a:xfrm>
          <a:prstGeom prst="ellipse">
            <a:avLst/>
          </a:prstGeom>
          <a:solidFill>
            <a:srgbClr val="D6AE7E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3064669"/>
            <a:ext cx="171450" cy="17145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78681" y="2764631"/>
            <a:ext cx="3321844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2121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Contribution au développement économique et technologique du Cameroun</a:t>
            </a:r>
            <a:endParaRPr lang="en-US" sz="1350" dirty="0"/>
          </a:p>
        </p:txBody>
      </p:sp>
      <p:sp>
        <p:nvSpPr>
          <p:cNvPr id="15" name="Shape 9"/>
          <p:cNvSpPr/>
          <p:nvPr/>
        </p:nvSpPr>
        <p:spPr>
          <a:xfrm>
            <a:off x="342900" y="3929063"/>
            <a:ext cx="4000500" cy="757238"/>
          </a:xfrm>
          <a:prstGeom prst="rect">
            <a:avLst/>
          </a:prstGeom>
          <a:solidFill>
            <a:srgbClr val="D6AE7E">
              <a:alpha val="15000"/>
            </a:srgbClr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56" y="4209455"/>
            <a:ext cx="250031" cy="20002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807244" y="4060932"/>
            <a:ext cx="881652" cy="20774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FF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COCKTAIL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18" name="Text 11"/>
          <p:cNvSpPr/>
          <p:nvPr/>
        </p:nvSpPr>
        <p:spPr>
          <a:xfrm>
            <a:off x="807244" y="4293394"/>
            <a:ext cx="34290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Moment de partage et de réseautage pour célébrer le lancement du CESTECH</a:t>
            </a:r>
            <a:endParaRPr lang="en-US" sz="732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1" y="716476"/>
            <a:ext cx="1142378" cy="741002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4629150" y="4614863"/>
            <a:ext cx="42291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dirty="0">
                <a:solidFill>
                  <a:srgbClr val="4B556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L'éducation technologique, pilier du développement numérique</a:t>
            </a:r>
            <a:endParaRPr lang="en-US" sz="732" dirty="0"/>
          </a:p>
        </p:txBody>
      </p:sp>
      <p:pic>
        <p:nvPicPr>
          <p:cNvPr id="21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18" y="89046"/>
            <a:ext cx="3155866" cy="23669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18" y="2657475"/>
            <a:ext cx="3155866" cy="2366900"/>
          </a:xfrm>
          <a:prstGeom prst="rect">
            <a:avLst/>
          </a:prstGeom>
        </p:spPr>
      </p:pic>
      <p:sp>
        <p:nvSpPr>
          <p:cNvPr id="24" name="Larme 23"/>
          <p:cNvSpPr/>
          <p:nvPr/>
        </p:nvSpPr>
        <p:spPr>
          <a:xfrm>
            <a:off x="8076009" y="2657475"/>
            <a:ext cx="272375" cy="34350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0" y="0"/>
            <a:ext cx="3664235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74" y="-32694"/>
            <a:ext cx="3659338" cy="517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-525294" y="-262646"/>
            <a:ext cx="10107039" cy="5787958"/>
          </a:xfrm>
          <a:prstGeom prst="roundRect">
            <a:avLst/>
          </a:prstGeom>
          <a:solidFill>
            <a:srgbClr val="EDF0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4" y="938444"/>
            <a:ext cx="3313161" cy="24842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84" y="938444"/>
            <a:ext cx="2771369" cy="36925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94" y="1160666"/>
            <a:ext cx="2865091" cy="31224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7" y="3291179"/>
            <a:ext cx="2315492" cy="177949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330740" y="44148"/>
            <a:ext cx="8229600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CESTECH INTERNATIONAL / CESTECH FRANCE</a:t>
            </a:r>
          </a:p>
          <a:p>
            <a:pPr marL="0" indent="0" algn="ctr">
              <a:buNone/>
            </a:pPr>
            <a:r>
              <a:rPr lang="en-US" sz="2400" b="1" dirty="0" smtClean="0">
                <a:latin typeface="Crimson Text" pitchFamily="34" charset="0"/>
                <a:ea typeface="Crimson Text" pitchFamily="34" charset="-122"/>
              </a:rPr>
              <a:t>www.cestechboomi-france.com</a:t>
            </a:r>
            <a:endParaRPr lang="en-US" sz="2025" b="1" dirty="0" smtClean="0">
              <a:latin typeface="Crimson Text" pitchFamily="34" charset="0"/>
              <a:ea typeface="Crimson Tex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181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-758756" y="-223736"/>
            <a:ext cx="10340502" cy="574904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811"/>
            <a:ext cx="4337927" cy="28919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8" y="1204811"/>
            <a:ext cx="4596320" cy="30642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80" y="2871132"/>
            <a:ext cx="2487848" cy="248784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328004" y="-164696"/>
            <a:ext cx="8229600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ALLIANCE STRATEGIQUE ENTRE BASOH TECHNOLOGIES GROUP &amp; </a:t>
            </a:r>
            <a:r>
              <a:rPr lang="en-US" sz="2400" b="1" dirty="0" err="1" smtClean="0">
                <a:latin typeface="Crimson Text" pitchFamily="34" charset="0"/>
                <a:ea typeface="Crimson Text" pitchFamily="34" charset="-122"/>
                <a:cs typeface="Crimson Text" pitchFamily="34" charset="-120"/>
              </a:rPr>
              <a:t>iHEGTD</a:t>
            </a:r>
            <a:endParaRPr lang="en-US" sz="2400" b="1" dirty="0" smtClean="0">
              <a:latin typeface="Crimson Text" pitchFamily="34" charset="0"/>
              <a:ea typeface="Crimson Text" pitchFamily="34" charset="-122"/>
              <a:cs typeface="Crimson Text" pitchFamily="34" charset="-120"/>
            </a:endParaRPr>
          </a:p>
          <a:p>
            <a:pPr marL="0" indent="0" algn="ctr">
              <a:buNone/>
            </a:pPr>
            <a:r>
              <a:rPr lang="en-US" sz="2400" b="1" dirty="0" smtClean="0">
                <a:latin typeface="Crimson Text" pitchFamily="34" charset="0"/>
                <a:ea typeface="Crimson Text" pitchFamily="34" charset="-122"/>
              </a:rPr>
              <a:t>05 OCT 2022</a:t>
            </a:r>
            <a:endParaRPr lang="en-US" sz="2025" b="1" dirty="0" smtClean="0">
              <a:latin typeface="Crimson Text" pitchFamily="34" charset="0"/>
              <a:ea typeface="Crimson Tex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430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2" y="88181"/>
            <a:ext cx="3343543" cy="25076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3" y="162203"/>
            <a:ext cx="2558837" cy="19191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2" y="2075159"/>
            <a:ext cx="3298514" cy="18554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5" y="3545438"/>
            <a:ext cx="2730749" cy="20480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85" y="106083"/>
            <a:ext cx="2928720" cy="21882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28" y="3490484"/>
            <a:ext cx="3397506" cy="19110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23" y="2082226"/>
            <a:ext cx="1952017" cy="14640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6" y="3477666"/>
            <a:ext cx="2757423" cy="20680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77" y="1769557"/>
            <a:ext cx="2937887" cy="16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48"/>
            <a:ext cx="9129923" cy="50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3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9" y="0"/>
            <a:ext cx="7400719" cy="514350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457199" y="173138"/>
            <a:ext cx="8229600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Modules de </a:t>
            </a:r>
            <a:r>
              <a:rPr lang="en-US" sz="2000" b="1" dirty="0" err="1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Cours</a:t>
            </a:r>
            <a:r>
              <a:rPr lang="en-US" sz="2000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Avancés</a:t>
            </a:r>
            <a:r>
              <a:rPr lang="en-US" sz="2000" b="1" dirty="0" smtClean="0">
                <a:solidFill>
                  <a:srgbClr val="FFFFFF"/>
                </a:solidFill>
                <a:latin typeface="Crimson Text" pitchFamily="34" charset="0"/>
                <a:ea typeface="Crimson Text" pitchFamily="34" charset="-122"/>
              </a:rPr>
              <a:t> et Certifications DELL-BOOMI</a:t>
            </a:r>
          </a:p>
        </p:txBody>
      </p:sp>
    </p:spTree>
    <p:extLst>
      <p:ext uri="{BB962C8B-B14F-4D97-AF65-F5344CB8AC3E}">
        <p14:creationId xmlns:p14="http://schemas.microsoft.com/office/powerpoint/2010/main" val="147343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2" y="0"/>
            <a:ext cx="7605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7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5" y="0"/>
            <a:ext cx="78005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6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705</Words>
  <Application>Microsoft Office PowerPoint</Application>
  <PresentationFormat>Affichage à l'écran (16:9)</PresentationFormat>
  <Paragraphs>124</Paragraphs>
  <Slides>18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Crimson Text</vt:lpstr>
      <vt:lpstr>Noto Sans</vt:lpstr>
      <vt:lpstr>Playfair Display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DELL</cp:lastModifiedBy>
  <cp:revision>50</cp:revision>
  <dcterms:created xsi:type="dcterms:W3CDTF">2025-08-05T14:21:43Z</dcterms:created>
  <dcterms:modified xsi:type="dcterms:W3CDTF">2025-08-07T08:22:30Z</dcterms:modified>
</cp:coreProperties>
</file>